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30"/>
  </p:notesMasterIdLst>
  <p:sldIdLst>
    <p:sldId id="259" r:id="rId2"/>
    <p:sldId id="258" r:id="rId3"/>
    <p:sldId id="260" r:id="rId4"/>
    <p:sldId id="265" r:id="rId5"/>
    <p:sldId id="357" r:id="rId6"/>
    <p:sldId id="384" r:id="rId7"/>
    <p:sldId id="383" r:id="rId8"/>
    <p:sldId id="312" r:id="rId9"/>
    <p:sldId id="388" r:id="rId10"/>
    <p:sldId id="389" r:id="rId11"/>
    <p:sldId id="390" r:id="rId12"/>
    <p:sldId id="303" r:id="rId13"/>
    <p:sldId id="359" r:id="rId14"/>
    <p:sldId id="360" r:id="rId15"/>
    <p:sldId id="366" r:id="rId16"/>
    <p:sldId id="367" r:id="rId17"/>
    <p:sldId id="370" r:id="rId18"/>
    <p:sldId id="375" r:id="rId19"/>
    <p:sldId id="368" r:id="rId20"/>
    <p:sldId id="377" r:id="rId21"/>
    <p:sldId id="379" r:id="rId22"/>
    <p:sldId id="380" r:id="rId23"/>
    <p:sldId id="381" r:id="rId24"/>
    <p:sldId id="385" r:id="rId25"/>
    <p:sldId id="386" r:id="rId26"/>
    <p:sldId id="387" r:id="rId27"/>
    <p:sldId id="382" r:id="rId28"/>
    <p:sldId id="257" r:id="rId29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等线" panose="02010600030101010101" pitchFamily="2" charset="-122"/>
      <p:regular r:id="rId35"/>
      <p:bold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5" autoAdjust="0"/>
    <p:restoredTop sz="78927" autoAdjust="0"/>
  </p:normalViewPr>
  <p:slideViewPr>
    <p:cSldViewPr snapToGrid="0" snapToObjects="1">
      <p:cViewPr varScale="1">
        <p:scale>
          <a:sx n="64" d="100"/>
          <a:sy n="64" d="100"/>
        </p:scale>
        <p:origin x="77" y="77"/>
      </p:cViewPr>
      <p:guideLst/>
    </p:cSldViewPr>
  </p:slideViewPr>
  <p:outlineViewPr>
    <p:cViewPr>
      <p:scale>
        <a:sx n="33" d="100"/>
        <a:sy n="33" d="100"/>
      </p:scale>
      <p:origin x="0" y="-465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744"/>
    </p:cViewPr>
  </p:sorterViewPr>
  <p:notesViewPr>
    <p:cSldViewPr snapToGrid="0" snapToObjects="1">
      <p:cViewPr varScale="1">
        <p:scale>
          <a:sx n="52" d="100"/>
          <a:sy n="52" d="100"/>
        </p:scale>
        <p:origin x="192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70D9F-F75D-9240-9481-3DC2E477BDCB}" type="datetimeFigureOut">
              <a:rPr kumimoji="1" lang="zh-CN" altLang="en-US" smtClean="0"/>
              <a:t>2023/11/24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0BF16-0F73-1D48-B66F-CED892A3D4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97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197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538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3690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9331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5675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535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2725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665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6411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883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023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047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Stl</a:t>
            </a:r>
            <a:r>
              <a:rPr kumimoji="1" lang="zh-CN" altLang="en-US" dirty="0"/>
              <a:t>的组件有四个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97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219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124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132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5349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5315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0BF16-0F73-1D48-B66F-CED892A3D4C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92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A9E9A2-5D3E-4A6D-98CA-FAD6AF8F5F4B}"/>
              </a:ext>
            </a:extLst>
          </p:cNvPr>
          <p:cNvSpPr/>
          <p:nvPr/>
        </p:nvSpPr>
        <p:spPr>
          <a:xfrm>
            <a:off x="1900543" y="3863753"/>
            <a:ext cx="292569" cy="148948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031BF2-35C7-4895-855F-57C2A3F4CC89}"/>
              </a:ext>
            </a:extLst>
          </p:cNvPr>
          <p:cNvSpPr/>
          <p:nvPr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5392DD17-4382-49C7-A152-BC553F3CA6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5010" y="1662157"/>
            <a:ext cx="1438333" cy="13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F031BF2-35C7-4895-855F-57C2A3F4CC89}"/>
              </a:ext>
            </a:extLst>
          </p:cNvPr>
          <p:cNvSpPr/>
          <p:nvPr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0851EE6-6491-074F-9A62-4AE5D275B554}"/>
              </a:ext>
            </a:extLst>
          </p:cNvPr>
          <p:cNvSpPr/>
          <p:nvPr/>
        </p:nvSpPr>
        <p:spPr>
          <a:xfrm>
            <a:off x="-1525233" y="558078"/>
            <a:ext cx="5606064" cy="5606064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8FCD97E-1210-8E49-A3E6-087A08B4628B}"/>
              </a:ext>
            </a:extLst>
          </p:cNvPr>
          <p:cNvSpPr/>
          <p:nvPr/>
        </p:nvSpPr>
        <p:spPr>
          <a:xfrm>
            <a:off x="-1040067" y="1043244"/>
            <a:ext cx="4635731" cy="4635731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A7512E-A300-6949-8394-88CC02088232}"/>
              </a:ext>
            </a:extLst>
          </p:cNvPr>
          <p:cNvSpPr txBox="1"/>
          <p:nvPr/>
        </p:nvSpPr>
        <p:spPr>
          <a:xfrm>
            <a:off x="514576" y="2471256"/>
            <a:ext cx="15860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kumimoji="1" lang="en-US" altLang="zh-CN" sz="5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  <a:endParaRPr kumimoji="1" lang="zh-CN" altLang="en-US" sz="2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767F12-5BD4-2E4B-8DB7-937C33D9B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2" y="4038539"/>
            <a:ext cx="1338940" cy="600379"/>
          </a:xfrm>
          <a:prstGeom prst="rect">
            <a:avLst/>
          </a:prstGeom>
        </p:spPr>
      </p:pic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4BE9B3B3-2CB4-4581-8507-410265247429}"/>
              </a:ext>
            </a:extLst>
          </p:cNvPr>
          <p:cNvSpPr txBox="1">
            <a:spLocks/>
          </p:cNvSpPr>
          <p:nvPr/>
        </p:nvSpPr>
        <p:spPr>
          <a:xfrm>
            <a:off x="6453584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b="1" kern="1200">
                <a:solidFill>
                  <a:srgbClr val="17ABE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7ABE3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7ABE3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DF773B4B-BF54-4E94-AE95-2AE89D3A2DB8}"/>
              </a:ext>
            </a:extLst>
          </p:cNvPr>
          <p:cNvSpPr txBox="1">
            <a:spLocks/>
          </p:cNvSpPr>
          <p:nvPr/>
        </p:nvSpPr>
        <p:spPr>
          <a:xfrm>
            <a:off x="6367949" y="6240464"/>
            <a:ext cx="175248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Boyu.AI</a:t>
            </a:r>
            <a:endParaRPr lang="zh-CN" altLang="en-US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6" name="文本占位符 4"/>
          <p:cNvSpPr>
            <a:spLocks noGrp="1"/>
          </p:cNvSpPr>
          <p:nvPr>
            <p:ph type="body" sz="quarter" idx="19" hasCustomPrompt="1"/>
          </p:nvPr>
        </p:nvSpPr>
        <p:spPr>
          <a:xfrm>
            <a:off x="5313879" y="2000462"/>
            <a:ext cx="3200771" cy="44608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单击以编辑标题</a:t>
            </a:r>
          </a:p>
        </p:txBody>
      </p:sp>
      <p:sp>
        <p:nvSpPr>
          <p:cNvPr id="57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4428196" y="1999913"/>
            <a:ext cx="636680" cy="44663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8" name="文本占位符 4"/>
          <p:cNvSpPr>
            <a:spLocks noGrp="1"/>
          </p:cNvSpPr>
          <p:nvPr>
            <p:ph type="body" sz="quarter" idx="21" hasCustomPrompt="1"/>
          </p:nvPr>
        </p:nvSpPr>
        <p:spPr>
          <a:xfrm>
            <a:off x="5313879" y="2779970"/>
            <a:ext cx="3200771" cy="44608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单击以编辑标题</a:t>
            </a:r>
          </a:p>
        </p:txBody>
      </p:sp>
      <p:sp>
        <p:nvSpPr>
          <p:cNvPr id="59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4428196" y="2779421"/>
            <a:ext cx="636680" cy="44663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60" name="文本占位符 4"/>
          <p:cNvSpPr>
            <a:spLocks noGrp="1"/>
          </p:cNvSpPr>
          <p:nvPr>
            <p:ph type="body" sz="quarter" idx="23" hasCustomPrompt="1"/>
          </p:nvPr>
        </p:nvSpPr>
        <p:spPr>
          <a:xfrm>
            <a:off x="5309856" y="3559478"/>
            <a:ext cx="3200771" cy="44608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单击以编辑标题</a:t>
            </a: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4424173" y="3558929"/>
            <a:ext cx="636680" cy="44663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62" name="文本占位符 4"/>
          <p:cNvSpPr>
            <a:spLocks noGrp="1"/>
          </p:cNvSpPr>
          <p:nvPr>
            <p:ph type="body" sz="quarter" idx="25" hasCustomPrompt="1"/>
          </p:nvPr>
        </p:nvSpPr>
        <p:spPr>
          <a:xfrm>
            <a:off x="5309856" y="4338986"/>
            <a:ext cx="3200771" cy="44608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单击以编辑标题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6" hasCustomPrompt="1"/>
          </p:nvPr>
        </p:nvSpPr>
        <p:spPr>
          <a:xfrm>
            <a:off x="4424173" y="4338437"/>
            <a:ext cx="636680" cy="446636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76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F031BF2-35C7-4895-855F-57C2A3F4CC89}"/>
              </a:ext>
            </a:extLst>
          </p:cNvPr>
          <p:cNvSpPr/>
          <p:nvPr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3BB3B47-2B46-D249-B092-A9CCE28AAB2F}"/>
              </a:ext>
            </a:extLst>
          </p:cNvPr>
          <p:cNvSpPr/>
          <p:nvPr/>
        </p:nvSpPr>
        <p:spPr>
          <a:xfrm>
            <a:off x="2059916" y="1068397"/>
            <a:ext cx="4616441" cy="4616441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3102EB-F9B9-1143-9E23-3112F527DD90}"/>
              </a:ext>
            </a:extLst>
          </p:cNvPr>
          <p:cNvSpPr/>
          <p:nvPr/>
        </p:nvSpPr>
        <p:spPr>
          <a:xfrm>
            <a:off x="2441307" y="1467919"/>
            <a:ext cx="3817398" cy="3817398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D84D06-D058-6E4F-822A-0988906D4D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59916" y="2818892"/>
            <a:ext cx="4627179" cy="1220215"/>
          </a:xfrm>
        </p:spPr>
        <p:txBody>
          <a:bodyPr anchor="ctr" anchorCtr="0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61A469E-ED3F-5643-941D-D33FA4BF16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43788" y="1993474"/>
            <a:ext cx="2812436" cy="82541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A059A4A-F24A-C440-A775-A53C26D56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66" y="4139109"/>
            <a:ext cx="1338940" cy="600379"/>
          </a:xfrm>
          <a:prstGeom prst="rect">
            <a:avLst/>
          </a:prstGeom>
        </p:spPr>
      </p:pic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4BE9B3B3-2CB4-4581-8507-410265247429}"/>
              </a:ext>
            </a:extLst>
          </p:cNvPr>
          <p:cNvSpPr txBox="1">
            <a:spLocks/>
          </p:cNvSpPr>
          <p:nvPr/>
        </p:nvSpPr>
        <p:spPr>
          <a:xfrm>
            <a:off x="6453584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b="1" kern="1200">
                <a:solidFill>
                  <a:srgbClr val="17ABE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7ABE3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7ABE3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3B4B-BF54-4E94-AE95-2AE89D3A2DB8}"/>
              </a:ext>
            </a:extLst>
          </p:cNvPr>
          <p:cNvSpPr txBox="1">
            <a:spLocks/>
          </p:cNvSpPr>
          <p:nvPr/>
        </p:nvSpPr>
        <p:spPr>
          <a:xfrm>
            <a:off x="6367949" y="6240464"/>
            <a:ext cx="175248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Boyu.AI</a:t>
            </a:r>
            <a:endParaRPr lang="zh-CN" altLang="en-US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16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/>
          <p:cNvSpPr>
            <a:spLocks noGrp="1"/>
          </p:cNvSpPr>
          <p:nvPr>
            <p:ph type="body" sz="quarter" idx="13" hasCustomPrompt="1"/>
          </p:nvPr>
        </p:nvSpPr>
        <p:spPr>
          <a:xfrm>
            <a:off x="502443" y="1938726"/>
            <a:ext cx="8137922" cy="1968544"/>
          </a:xfrm>
        </p:spPr>
        <p:txBody>
          <a:bodyPr/>
          <a:lstStyle>
            <a:lvl1pPr marL="284400" indent="-28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/>
            </a:lvl1pPr>
            <a:lvl2pPr marL="687600" indent="-23040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defRPr sz="1800"/>
            </a:lvl2pPr>
            <a:lvl3pPr marL="1144800" indent="-23040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defRPr sz="1600"/>
            </a:lvl3pPr>
          </a:lstStyle>
          <a:p>
            <a:pPr lvl="0"/>
            <a:r>
              <a:rPr lang="zh-CN" altLang="en-US" dirty="0"/>
              <a:t>一级文本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F58-5E48-494F-B0D7-08EF302E9074}" type="datetimeFigureOut">
              <a:rPr kumimoji="1" lang="zh-CN" altLang="en-US" smtClean="0"/>
              <a:t>2023/11/24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6D5035-281B-48A3-AAEF-370C250ED6CB}"/>
              </a:ext>
            </a:extLst>
          </p:cNvPr>
          <p:cNvSpPr/>
          <p:nvPr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标题 5">
            <a:extLst>
              <a:ext uri="{FF2B5EF4-FFF2-40B4-BE49-F238E27FC236}">
                <a16:creationId xmlns:a16="http://schemas.microsoft.com/office/drawing/2014/main" id="{E10A5ED6-BA28-4AB3-9FFA-AD4263DD4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368" y="452846"/>
            <a:ext cx="7981998" cy="575855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C3557F4-CB26-9140-BC4B-FFB1F01F164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56213" y="1304624"/>
            <a:ext cx="1337753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4BE9B3B3-2CB4-4581-8507-410265247429}"/>
              </a:ext>
            </a:extLst>
          </p:cNvPr>
          <p:cNvSpPr txBox="1">
            <a:spLocks/>
          </p:cNvSpPr>
          <p:nvPr/>
        </p:nvSpPr>
        <p:spPr>
          <a:xfrm>
            <a:off x="6453584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b="1" kern="1200">
                <a:solidFill>
                  <a:srgbClr val="17ABE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7ABE3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7ABE3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F773B4B-BF54-4E94-AE95-2AE89D3A2DB8}"/>
              </a:ext>
            </a:extLst>
          </p:cNvPr>
          <p:cNvSpPr txBox="1">
            <a:spLocks/>
          </p:cNvSpPr>
          <p:nvPr/>
        </p:nvSpPr>
        <p:spPr>
          <a:xfrm>
            <a:off x="6367949" y="6240464"/>
            <a:ext cx="175248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Boyu.AI</a:t>
            </a:r>
            <a:endParaRPr lang="zh-CN" altLang="en-US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4" name="内容占位符 27"/>
          <p:cNvSpPr>
            <a:spLocks noGrp="1"/>
          </p:cNvSpPr>
          <p:nvPr>
            <p:ph sz="quarter" idx="15" hasCustomPrompt="1"/>
          </p:nvPr>
        </p:nvSpPr>
        <p:spPr>
          <a:xfrm>
            <a:off x="473835" y="6240464"/>
            <a:ext cx="6397229" cy="20638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chemeClr val="accent1"/>
                </a:solidFill>
              </a:rPr>
              <a:t>输入您的引用</a:t>
            </a:r>
          </a:p>
        </p:txBody>
      </p:sp>
    </p:spTree>
    <p:extLst>
      <p:ext uri="{BB962C8B-B14F-4D97-AF65-F5344CB8AC3E}">
        <p14:creationId xmlns:p14="http://schemas.microsoft.com/office/powerpoint/2010/main" val="2352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F58-5E48-494F-B0D7-08EF302E9074}" type="datetimeFigureOut">
              <a:rPr kumimoji="1" lang="zh-CN" altLang="en-US" smtClean="0"/>
              <a:t>2023/11/24</a:t>
            </a:fld>
            <a:endParaRPr kumimoji="1"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10A5ED6-BA28-4AB3-9FFA-AD4263DD4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368" y="452846"/>
            <a:ext cx="7981998" cy="575855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B87EDC-97F7-4F50-A29C-7C7880825747}"/>
              </a:ext>
            </a:extLst>
          </p:cNvPr>
          <p:cNvSpPr/>
          <p:nvPr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4BE9B3B3-2CB4-4581-8507-410265247429}"/>
              </a:ext>
            </a:extLst>
          </p:cNvPr>
          <p:cNvSpPr txBox="1">
            <a:spLocks/>
          </p:cNvSpPr>
          <p:nvPr/>
        </p:nvSpPr>
        <p:spPr>
          <a:xfrm>
            <a:off x="6453584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b="1" kern="1200">
                <a:solidFill>
                  <a:srgbClr val="17ABE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17ABE3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7ABE3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F773B4B-BF54-4E94-AE95-2AE89D3A2DB8}"/>
              </a:ext>
            </a:extLst>
          </p:cNvPr>
          <p:cNvSpPr txBox="1">
            <a:spLocks/>
          </p:cNvSpPr>
          <p:nvPr/>
        </p:nvSpPr>
        <p:spPr>
          <a:xfrm>
            <a:off x="6367949" y="6240464"/>
            <a:ext cx="175248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b="1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Boyu.AI</a:t>
            </a:r>
            <a:endParaRPr lang="zh-CN" altLang="en-US" b="1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内容占位符 27"/>
          <p:cNvSpPr>
            <a:spLocks noGrp="1"/>
          </p:cNvSpPr>
          <p:nvPr>
            <p:ph sz="quarter" idx="14" hasCustomPrompt="1"/>
          </p:nvPr>
        </p:nvSpPr>
        <p:spPr>
          <a:xfrm>
            <a:off x="473835" y="6240464"/>
            <a:ext cx="6397229" cy="20638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chemeClr val="accent1"/>
                </a:solidFill>
              </a:rPr>
              <a:t>输入您的引用</a:t>
            </a:r>
          </a:p>
        </p:txBody>
      </p:sp>
    </p:spTree>
    <p:extLst>
      <p:ext uri="{BB962C8B-B14F-4D97-AF65-F5344CB8AC3E}">
        <p14:creationId xmlns:p14="http://schemas.microsoft.com/office/powerpoint/2010/main" val="366028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AC14769-18E2-474D-B94B-82A38383FED5}"/>
              </a:ext>
            </a:extLst>
          </p:cNvPr>
          <p:cNvSpPr txBox="1"/>
          <p:nvPr/>
        </p:nvSpPr>
        <p:spPr>
          <a:xfrm>
            <a:off x="2983768" y="4154187"/>
            <a:ext cx="333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B0F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THANK YOU</a:t>
            </a:r>
            <a:endParaRPr lang="zh-CN" altLang="en-US" sz="3600" b="1" dirty="0">
              <a:solidFill>
                <a:srgbClr val="00B0F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FD6046-F320-4378-BE49-F1E5EF320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80" y="2083028"/>
            <a:ext cx="1612039" cy="16145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CC6701-0359-47C7-9B9E-B3A1E9829384}"/>
              </a:ext>
            </a:extLst>
          </p:cNvPr>
          <p:cNvSpPr txBox="1"/>
          <p:nvPr/>
        </p:nvSpPr>
        <p:spPr>
          <a:xfrm>
            <a:off x="3290769" y="3879541"/>
            <a:ext cx="2707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/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打造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AI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领域的黄埔军校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/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F83270F-EE02-4635-BD8A-599009BBCC52}"/>
              </a:ext>
            </a:extLst>
          </p:cNvPr>
          <p:cNvSpPr/>
          <p:nvPr/>
        </p:nvSpPr>
        <p:spPr>
          <a:xfrm>
            <a:off x="186431" y="896645"/>
            <a:ext cx="8708994" cy="355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93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2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1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51299" y="6240464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DF9B7F58-5E48-494F-B0D7-08EF302E9074}" type="datetimeFigureOut">
              <a:rPr kumimoji="1" lang="zh-CN" altLang="en-US" smtClean="0"/>
              <a:t>2023/11/24</a:t>
            </a:fld>
            <a:endParaRPr kumimoji="1"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443" y="6240464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49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959B21DB-A3DE-2646-A01A-E3186A9318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43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5440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bmp"/><Relationship Id="rId4" Type="http://schemas.openxmlformats.org/officeDocument/2006/relationships/image" Target="../media/image9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MClassCourse-2023/Bookstore-202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61F6E-C65C-4C8F-9ADD-826FC079AEAC}"/>
              </a:ext>
            </a:extLst>
          </p:cNvPr>
          <p:cNvSpPr txBox="1">
            <a:spLocks/>
          </p:cNvSpPr>
          <p:nvPr/>
        </p:nvSpPr>
        <p:spPr>
          <a:xfrm>
            <a:off x="1456464" y="3840478"/>
            <a:ext cx="6231072" cy="2423162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j-cs"/>
              </a:defRPr>
            </a:lvl1pPr>
          </a:lstStyle>
          <a:p>
            <a:pPr algn="ctr"/>
            <a:r>
              <a:rPr kumimoji="1" lang="zh-CN" altLang="en-US" sz="4900" dirty="0"/>
              <a:t>书店管理系统</a:t>
            </a:r>
            <a:endParaRPr kumimoji="1" lang="en-US" altLang="zh-CN" sz="4900" dirty="0"/>
          </a:p>
          <a:p>
            <a:pPr algn="ctr">
              <a:lnSpc>
                <a:spcPct val="100000"/>
              </a:lnSpc>
            </a:pPr>
            <a:endParaRPr kumimoji="1" lang="en-US" altLang="zh-CN" sz="1800" b="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kumimoji="1" lang="zh-CN" altLang="en-US" sz="1800" b="0" dirty="0">
                <a:solidFill>
                  <a:schemeClr val="bg2">
                    <a:lumMod val="75000"/>
                  </a:schemeClr>
                </a:solidFill>
              </a:rPr>
              <a:t>程序设计 </a:t>
            </a:r>
            <a:r>
              <a:rPr kumimoji="1" lang="en-US" altLang="zh-CN" sz="1800" b="0" dirty="0">
                <a:solidFill>
                  <a:schemeClr val="bg2">
                    <a:lumMod val="75000"/>
                  </a:schemeClr>
                </a:solidFill>
              </a:rPr>
              <a:t>Bookstore-2023 </a:t>
            </a:r>
            <a:r>
              <a:rPr kumimoji="1" lang="zh-CN" altLang="en-US" sz="1800" b="0" dirty="0">
                <a:solidFill>
                  <a:schemeClr val="bg2">
                    <a:lumMod val="75000"/>
                  </a:schemeClr>
                </a:solidFill>
              </a:rPr>
              <a:t>大作业发布</a:t>
            </a:r>
            <a:endParaRPr kumimoji="1" lang="en-US" altLang="zh-CN" sz="1800" b="0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kumimoji="1" lang="zh-CN" altLang="en-US" sz="1800" b="0" dirty="0">
                <a:solidFill>
                  <a:schemeClr val="bg2">
                    <a:lumMod val="75000"/>
                  </a:schemeClr>
                </a:solidFill>
              </a:rPr>
              <a:t>李兴阳</a:t>
            </a:r>
            <a:r>
              <a:rPr kumimoji="1" lang="en-US" altLang="zh-CN" sz="1800" b="0" dirty="0">
                <a:solidFill>
                  <a:schemeClr val="bg2">
                    <a:lumMod val="75000"/>
                  </a:schemeClr>
                </a:solidFill>
              </a:rPr>
              <a:t> ACM Class 2022</a:t>
            </a:r>
          </a:p>
          <a:p>
            <a:pPr algn="ctr">
              <a:lnSpc>
                <a:spcPct val="100000"/>
              </a:lnSpc>
            </a:pPr>
            <a:r>
              <a:rPr kumimoji="1" lang="en-US" altLang="zh-CN" sz="1800" b="0" dirty="0"/>
              <a:t>2023.11</a:t>
            </a:r>
          </a:p>
          <a:p>
            <a:pPr algn="ctr"/>
            <a:endParaRPr kumimoji="1" lang="zh-CN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11858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需要完成的文档</a:t>
            </a:r>
            <a:endParaRPr kumimoji="1" lang="zh-CN" altLang="en-US" sz="2000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0AFC-079A-4BCC-8CCE-2AFB7CBE7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835" y="1076827"/>
            <a:ext cx="8137922" cy="5630779"/>
          </a:xfrm>
        </p:spPr>
        <p:txBody>
          <a:bodyPr>
            <a:noAutofit/>
          </a:bodyPr>
          <a:lstStyle/>
          <a:p>
            <a:r>
              <a:rPr lang="zh-CN" altLang="en-US" sz="2200" dirty="0"/>
              <a:t>需求分析文档</a:t>
            </a:r>
            <a:endParaRPr lang="en-US" altLang="zh-CN" sz="2200" dirty="0"/>
          </a:p>
          <a:p>
            <a:pPr lvl="1"/>
            <a:r>
              <a:rPr lang="zh-CN" altLang="en-US" sz="2200" dirty="0"/>
              <a:t>用图片或文字描述各子系统的业务流程和数据流图</a:t>
            </a:r>
            <a:endParaRPr lang="en-US" altLang="zh-CN" sz="2200" dirty="0"/>
          </a:p>
          <a:p>
            <a:r>
              <a:rPr lang="zh-CN" altLang="en-US" sz="2200" dirty="0"/>
              <a:t>总体设计文档</a:t>
            </a:r>
            <a:endParaRPr lang="en-US" altLang="zh-CN" sz="2200" dirty="0"/>
          </a:p>
          <a:p>
            <a:pPr lvl="1"/>
            <a:r>
              <a:rPr lang="zh-CN" altLang="en-US" sz="2200" dirty="0"/>
              <a:t>功能设计</a:t>
            </a:r>
            <a:endParaRPr lang="en-US" altLang="zh-CN" sz="2200" dirty="0"/>
          </a:p>
          <a:p>
            <a:pPr lvl="1"/>
            <a:r>
              <a:rPr lang="zh-CN" altLang="en-US" sz="2200" dirty="0"/>
              <a:t>用户交互设计（命令格式和对应的输出）</a:t>
            </a:r>
            <a:endParaRPr lang="en-US" altLang="zh-CN" sz="2200" dirty="0"/>
          </a:p>
          <a:p>
            <a:pPr lvl="1"/>
            <a:r>
              <a:rPr lang="zh-CN" altLang="en-US" sz="2200" dirty="0"/>
              <a:t>数据库设计（需要存储哪些数据？关键字为何？怎么存？）</a:t>
            </a:r>
            <a:endParaRPr lang="en-US" altLang="zh-CN" sz="2200" dirty="0"/>
          </a:p>
          <a:p>
            <a:pPr lvl="1"/>
            <a:r>
              <a:rPr lang="zh-CN" altLang="en-US" sz="2200" dirty="0"/>
              <a:t>类、结构体设计</a:t>
            </a:r>
            <a:endParaRPr lang="en-US" altLang="zh-CN" sz="2200" dirty="0"/>
          </a:p>
          <a:p>
            <a:r>
              <a:rPr lang="zh-CN" altLang="en-US" sz="2200" dirty="0"/>
              <a:t>开发文档：</a:t>
            </a:r>
            <a:endParaRPr lang="en-US" altLang="zh-CN" sz="2200" dirty="0"/>
          </a:p>
          <a:p>
            <a:pPr lvl="1"/>
            <a:r>
              <a:rPr lang="zh-CN" altLang="en-US" sz="2200" dirty="0"/>
              <a:t>功能概述</a:t>
            </a:r>
            <a:endParaRPr lang="en-US" altLang="zh-CN" sz="2200" dirty="0"/>
          </a:p>
          <a:p>
            <a:pPr lvl="1"/>
            <a:r>
              <a:rPr lang="zh-CN" altLang="en-US" sz="2200" dirty="0"/>
              <a:t>主题逻辑说明</a:t>
            </a:r>
            <a:endParaRPr lang="en-US" altLang="zh-CN" sz="2200" dirty="0"/>
          </a:p>
          <a:p>
            <a:pPr lvl="1"/>
            <a:r>
              <a:rPr lang="zh-CN" altLang="en-US" sz="2200" dirty="0"/>
              <a:t>代码文件结构，类之间的关系</a:t>
            </a:r>
            <a:endParaRPr lang="en-US" altLang="zh-CN" sz="2200" dirty="0"/>
          </a:p>
          <a:p>
            <a:pPr lvl="1"/>
            <a:r>
              <a:rPr lang="zh-CN" altLang="en-US" sz="2200" dirty="0"/>
              <a:t>接口</a:t>
            </a:r>
            <a:r>
              <a:rPr lang="en-US" altLang="zh-CN" sz="2200" dirty="0"/>
              <a:t>/</a:t>
            </a:r>
            <a:r>
              <a:rPr lang="zh-CN" altLang="en-US" sz="2200" dirty="0"/>
              <a:t>成员说明</a:t>
            </a:r>
            <a:endParaRPr lang="en-US" altLang="zh-CN" sz="2200" dirty="0"/>
          </a:p>
          <a:p>
            <a:pPr lvl="1"/>
            <a:r>
              <a:rPr lang="zh-CN" altLang="en-US" sz="2200" dirty="0"/>
              <a:t>其余补充说明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69112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896F2A-9E34-41DE-2BA6-0C482DFCD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835" y="1462098"/>
            <a:ext cx="8137922" cy="1968544"/>
          </a:xfrm>
        </p:spPr>
        <p:txBody>
          <a:bodyPr>
            <a:normAutofit/>
          </a:bodyPr>
          <a:lstStyle/>
          <a:p>
            <a:r>
              <a:rPr lang="en-US" altLang="zh-CN" b="1" dirty="0"/>
              <a:t>13</a:t>
            </a:r>
            <a:r>
              <a:rPr lang="zh-CN" altLang="en-US" b="1" dirty="0"/>
              <a:t> 周周二</a:t>
            </a:r>
            <a:r>
              <a:rPr lang="zh-CN" altLang="en-US" dirty="0"/>
              <a:t>为需求分析文档和总体设计文档的 </a:t>
            </a:r>
            <a:r>
              <a:rPr lang="en-US" altLang="zh-CN" dirty="0"/>
              <a:t>DDL</a:t>
            </a:r>
          </a:p>
          <a:p>
            <a:pPr lvl="1"/>
            <a:r>
              <a:rPr lang="zh-CN" altLang="en-US" dirty="0"/>
              <a:t>请将两个文档提交到 </a:t>
            </a:r>
            <a:r>
              <a:rPr lang="en-US" altLang="zh-CN" dirty="0"/>
              <a:t>Git </a:t>
            </a:r>
            <a:r>
              <a:rPr lang="zh-CN" altLang="en-US" dirty="0"/>
              <a:t>仓库中；另外当天也会发布项目的参考需求文档，你们应根据该文档设计代码和开发文档</a:t>
            </a:r>
            <a:endParaRPr lang="en-US" altLang="zh-CN" dirty="0"/>
          </a:p>
          <a:p>
            <a:r>
              <a:rPr lang="en-US" altLang="zh-CN" b="1" dirty="0"/>
              <a:t>14</a:t>
            </a:r>
            <a:r>
              <a:rPr lang="zh-CN" altLang="en-US" b="1" dirty="0"/>
              <a:t> 周周二</a:t>
            </a:r>
            <a:r>
              <a:rPr lang="zh-CN" altLang="en-US" dirty="0"/>
              <a:t>为中期检查</a:t>
            </a:r>
            <a:endParaRPr lang="en-US" altLang="zh-CN" dirty="0"/>
          </a:p>
          <a:p>
            <a:pPr lvl="1"/>
            <a:r>
              <a:rPr lang="zh-CN" altLang="en-US" dirty="0"/>
              <a:t>届时我们会检查开发文档的完成进度和对项目的主体认识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DD15752-C435-599B-E813-A8427FAC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E36FD41-F778-A969-F925-33A5254EFC1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51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1C336-B988-354C-A1EA-E6C09F215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时间节点</a:t>
            </a:r>
            <a:br>
              <a:rPr kumimoji="1" lang="en-US" altLang="zh-CN" dirty="0"/>
            </a:br>
            <a:r>
              <a:rPr kumimoji="1" lang="zh-CN" altLang="en-US" sz="1300" i="1" dirty="0"/>
              <a:t>通过合理的中期检查设置督促大家及时完成作业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2EB46D-5C05-9449-9D1D-17222428D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1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检查点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0AFC-079A-4BCC-8CCE-2AFB7CBE7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0D1AC3-E740-FEAE-7A90-1A4863DF3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2" y="1287594"/>
            <a:ext cx="7981997" cy="470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8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  <a:endParaRPr kumimoji="1" lang="zh-CN" altLang="en-US" sz="2000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0AFC-079A-4BCC-8CCE-2AFB7CBE7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443" y="1395663"/>
            <a:ext cx="8137922" cy="431558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本次大作业</a:t>
            </a:r>
            <a:r>
              <a:rPr lang="zh-CN" altLang="en-US" sz="2400" b="1" dirty="0"/>
              <a:t>工作量较大</a:t>
            </a:r>
            <a:endParaRPr lang="en-US" altLang="zh-CN" sz="2400" b="1" dirty="0"/>
          </a:p>
          <a:p>
            <a:r>
              <a:rPr lang="zh-CN" altLang="en-US" sz="2400" dirty="0"/>
              <a:t>请</a:t>
            </a:r>
            <a:r>
              <a:rPr lang="zh-CN" altLang="en-US" sz="2400" b="1" dirty="0"/>
              <a:t>尽早</a:t>
            </a:r>
            <a:r>
              <a:rPr lang="zh-CN" altLang="en-US" sz="2400" dirty="0"/>
              <a:t>规划框架</a:t>
            </a:r>
            <a:endParaRPr lang="en-US" altLang="zh-CN" sz="2400" dirty="0"/>
          </a:p>
          <a:p>
            <a:r>
              <a:rPr lang="zh-CN" altLang="en-US" sz="2400" dirty="0"/>
              <a:t>遇到问题请提前联系助教</a:t>
            </a:r>
            <a:endParaRPr lang="en-US" altLang="zh-CN" sz="2400" dirty="0"/>
          </a:p>
          <a:p>
            <a:r>
              <a:rPr lang="zh-CN" altLang="en-US" sz="2400" dirty="0"/>
              <a:t>切忌最后一刻才开工</a:t>
            </a:r>
          </a:p>
        </p:txBody>
      </p:sp>
    </p:spTree>
    <p:extLst>
      <p:ext uri="{BB962C8B-B14F-4D97-AF65-F5344CB8AC3E}">
        <p14:creationId xmlns:p14="http://schemas.microsoft.com/office/powerpoint/2010/main" val="275433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评测方式</a:t>
            </a:r>
            <a:endParaRPr kumimoji="1" lang="zh-CN" altLang="en-US" sz="2000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0AFC-079A-4BCC-8CCE-2AFB7CBE7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835" y="1460456"/>
            <a:ext cx="8137922" cy="1968544"/>
          </a:xfrm>
        </p:spPr>
        <p:txBody>
          <a:bodyPr/>
          <a:lstStyle/>
          <a:p>
            <a:r>
              <a:rPr lang="en-US" altLang="zh-CN" dirty="0"/>
              <a:t>OJ </a:t>
            </a:r>
            <a:r>
              <a:rPr lang="zh-CN" altLang="en-US" dirty="0"/>
              <a:t>评测</a:t>
            </a:r>
            <a:r>
              <a:rPr lang="zh-CN" altLang="en-US" b="1" dirty="0"/>
              <a:t>（请使用 </a:t>
            </a:r>
            <a:r>
              <a:rPr lang="en-US" altLang="zh-CN" b="1" dirty="0"/>
              <a:t>Git </a:t>
            </a:r>
            <a:r>
              <a:rPr lang="zh-CN" altLang="en-US" b="1" dirty="0"/>
              <a:t>提交）</a:t>
            </a:r>
            <a:endParaRPr lang="en-US" altLang="zh-CN" b="1" dirty="0"/>
          </a:p>
          <a:p>
            <a:r>
              <a:rPr lang="zh-CN" altLang="en-US" dirty="0"/>
              <a:t>主体部分分为“公开测试点”和“里测试点”两道题目</a:t>
            </a:r>
          </a:p>
        </p:txBody>
      </p:sp>
    </p:spTree>
    <p:extLst>
      <p:ext uri="{BB962C8B-B14F-4D97-AF65-F5344CB8AC3E}">
        <p14:creationId xmlns:p14="http://schemas.microsoft.com/office/powerpoint/2010/main" val="248900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分数组成</a:t>
            </a:r>
            <a:endParaRPr kumimoji="1" lang="zh-CN" altLang="en-US" sz="2000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B25B6B5-49C3-A8E2-D184-553F41B1F3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4B41BC-56FA-E602-D758-3DFB81F76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7" y="1285763"/>
            <a:ext cx="8511605" cy="45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0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 </a:t>
            </a:r>
            <a:r>
              <a:rPr kumimoji="1" lang="en-US" altLang="zh-CN" dirty="0"/>
              <a:t>Bonus</a:t>
            </a:r>
            <a:endParaRPr kumimoji="1" lang="zh-CN" altLang="en-US" sz="2000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0AFC-079A-4BCC-8CCE-2AFB7CBE7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442" y="1226032"/>
            <a:ext cx="8400925" cy="4145990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Bonus</a:t>
            </a:r>
            <a:r>
              <a:rPr lang="zh-CN" altLang="en-US" dirty="0"/>
              <a:t> 是什么？</a:t>
            </a:r>
            <a:endParaRPr lang="en-US" altLang="zh-CN" dirty="0"/>
          </a:p>
          <a:p>
            <a:pPr lvl="1"/>
            <a:r>
              <a:rPr lang="en-US" altLang="zh-CN" dirty="0"/>
              <a:t>Bonus </a:t>
            </a:r>
            <a:r>
              <a:rPr lang="zh-CN" altLang="en-US" dirty="0"/>
              <a:t>是一些特殊的功能，我们并不强制要求，但你们需要手动展示成果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Bonus </a:t>
            </a:r>
            <a:r>
              <a:rPr lang="zh-CN" altLang="en-US" dirty="0"/>
              <a:t>有哪些？</a:t>
            </a:r>
            <a:endParaRPr lang="en-US" altLang="zh-CN" dirty="0"/>
          </a:p>
          <a:p>
            <a:pPr lvl="1"/>
            <a:r>
              <a:rPr lang="zh-CN" altLang="en-US" dirty="0"/>
              <a:t>块状链表相关：缓存</a:t>
            </a:r>
            <a:r>
              <a:rPr lang="en-US" altLang="zh-CN" dirty="0"/>
              <a:t>/</a:t>
            </a:r>
            <a:r>
              <a:rPr lang="zh-CN" altLang="en-US" dirty="0"/>
              <a:t>空间回收</a:t>
            </a:r>
            <a:r>
              <a:rPr lang="en-US" altLang="zh-CN" dirty="0"/>
              <a:t>/</a:t>
            </a:r>
            <a:r>
              <a:rPr lang="zh-CN" altLang="en-US" dirty="0"/>
              <a:t>并发</a:t>
            </a:r>
            <a:endParaRPr lang="en-US" altLang="zh-CN" dirty="0"/>
          </a:p>
          <a:p>
            <a:pPr lvl="1"/>
            <a:r>
              <a:rPr lang="zh-CN" altLang="en-US" dirty="0"/>
              <a:t>主体部分相关：前端</a:t>
            </a:r>
            <a:r>
              <a:rPr lang="en-US" altLang="zh-CN" dirty="0"/>
              <a:t>/</a:t>
            </a:r>
            <a:r>
              <a:rPr lang="zh-CN" altLang="en-US" dirty="0"/>
              <a:t>容错</a:t>
            </a:r>
            <a:r>
              <a:rPr lang="en-US" altLang="zh-CN" dirty="0"/>
              <a:t>/</a:t>
            </a:r>
            <a:r>
              <a:rPr lang="zh-CN" altLang="en-US" dirty="0"/>
              <a:t>中文拓展检查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 注意事项：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应当提前规划你要完成的任务并</a:t>
            </a:r>
            <a:r>
              <a:rPr lang="zh-CN" altLang="en-US" b="1" dirty="0"/>
              <a:t>在中期检查前告诉助教</a:t>
            </a:r>
            <a:r>
              <a:rPr lang="zh-CN" altLang="en-US" dirty="0"/>
              <a:t>，这些任务的实现难度相对较高，且部分任务会对主体的实现有一定要求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153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98BE4C-FAE9-DDE5-0E7A-71CDA963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负责助教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807A7E5-89D4-3867-6DD1-5A8A33F7C78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877554" y="1540044"/>
            <a:ext cx="2103438" cy="2103438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C64BFE-4027-70FF-ECA3-C1AEC62A3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281" y="1540044"/>
            <a:ext cx="2103438" cy="21034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1D2FFC-89C2-B6BE-F6B4-62049AF5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008" y="1540044"/>
            <a:ext cx="2103438" cy="21034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4644A64-988D-0E63-1C38-68DBFBAC919F}"/>
              </a:ext>
            </a:extLst>
          </p:cNvPr>
          <p:cNvSpPr txBox="1"/>
          <p:nvPr/>
        </p:nvSpPr>
        <p:spPr>
          <a:xfrm>
            <a:off x="658368" y="3569368"/>
            <a:ext cx="2658979" cy="22258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altLang="zh-CN" sz="2000" dirty="0" err="1">
                <a:solidFill>
                  <a:srgbClr val="00206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Radioheading</a:t>
            </a:r>
            <a:endParaRPr lang="en-US" altLang="zh-CN" sz="2000" dirty="0">
              <a:solidFill>
                <a:srgbClr val="002060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李兴阳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C8738E-9443-C7EF-B895-40173625883B}"/>
              </a:ext>
            </a:extLst>
          </p:cNvPr>
          <p:cNvSpPr txBox="1"/>
          <p:nvPr/>
        </p:nvSpPr>
        <p:spPr>
          <a:xfrm>
            <a:off x="3296859" y="3569368"/>
            <a:ext cx="2658979" cy="22258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altLang="zh-CN" sz="2000" dirty="0" err="1">
                <a:solidFill>
                  <a:srgbClr val="00206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Jpp</a:t>
            </a:r>
            <a:endParaRPr lang="en-US" altLang="zh-CN" sz="2000" dirty="0">
              <a:solidFill>
                <a:srgbClr val="002060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江语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919F95-2578-14A1-E032-3B996307ECA8}"/>
              </a:ext>
            </a:extLst>
          </p:cNvPr>
          <p:cNvSpPr txBox="1"/>
          <p:nvPr/>
        </p:nvSpPr>
        <p:spPr>
          <a:xfrm>
            <a:off x="5732838" y="3569368"/>
            <a:ext cx="2658979" cy="22258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altLang="zh-CN" sz="2000" dirty="0" err="1">
                <a:solidFill>
                  <a:srgbClr val="00206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PolarisDane</a:t>
            </a:r>
            <a:endParaRPr lang="en-US" altLang="zh-CN" sz="2000" dirty="0">
              <a:solidFill>
                <a:srgbClr val="002060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陈一星</a:t>
            </a:r>
            <a:endParaRPr lang="en-US" altLang="zh-CN" sz="2000" dirty="0">
              <a:solidFill>
                <a:srgbClr val="002060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1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BD507F77-C4F2-3AA4-FF8D-2DA2FCDA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提问环节</a:t>
            </a:r>
          </a:p>
        </p:txBody>
      </p:sp>
    </p:spTree>
    <p:extLst>
      <p:ext uri="{BB962C8B-B14F-4D97-AF65-F5344CB8AC3E}">
        <p14:creationId xmlns:p14="http://schemas.microsoft.com/office/powerpoint/2010/main" val="298865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6E333E-3085-9945-8C6B-B2BB615675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7902" y="2005325"/>
            <a:ext cx="3200771" cy="446087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基础介绍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7DD5CE-B03E-EE4C-BDFD-5FEEB74F5C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32219" y="2004776"/>
            <a:ext cx="636680" cy="44663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300A60-ABA0-2B4F-A1EA-98B90C35A5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7902" y="2784833"/>
            <a:ext cx="3200771" cy="446087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文档编写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3980F3-65E4-F840-AE9B-FDDDADFBF6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2219" y="2784284"/>
            <a:ext cx="636680" cy="44663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689416-CE90-2146-9578-E605DBDD41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13879" y="3564341"/>
            <a:ext cx="3200771" cy="446087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时间节点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712E27-665D-8945-9665-5132BBD87D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8196" y="3563792"/>
            <a:ext cx="636680" cy="44663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79258A53-5EB2-45DA-9FFE-7F707E388CA2}"/>
              </a:ext>
            </a:extLst>
          </p:cNvPr>
          <p:cNvSpPr txBox="1">
            <a:spLocks/>
          </p:cNvSpPr>
          <p:nvPr/>
        </p:nvSpPr>
        <p:spPr>
          <a:xfrm>
            <a:off x="5317902" y="4343300"/>
            <a:ext cx="3200771" cy="44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块状链表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7672EC93-EE5C-40BC-813A-05911C1D61FC}"/>
              </a:ext>
            </a:extLst>
          </p:cNvPr>
          <p:cNvSpPr txBox="1">
            <a:spLocks/>
          </p:cNvSpPr>
          <p:nvPr/>
        </p:nvSpPr>
        <p:spPr>
          <a:xfrm>
            <a:off x="4432219" y="4342751"/>
            <a:ext cx="636680" cy="44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685766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90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1C336-B988-354C-A1EA-E6C09F215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块状链表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2EB46D-5C05-9449-9D1D-17222428D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12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外存存储数据</a:t>
            </a:r>
            <a:endParaRPr kumimoji="1" lang="zh-CN" altLang="en-US" sz="2000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0AFC-079A-4BCC-8CCE-2AFB7CBE7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443" y="1503947"/>
            <a:ext cx="8137922" cy="2403323"/>
          </a:xfrm>
        </p:spPr>
        <p:txBody>
          <a:bodyPr/>
          <a:lstStyle/>
          <a:p>
            <a:r>
              <a:rPr lang="zh-CN" altLang="en-US" dirty="0"/>
              <a:t>从外存中读写数据的开销非常大（大概是 </a:t>
            </a:r>
            <a:r>
              <a:rPr lang="en-US" altLang="zh-CN" dirty="0"/>
              <a:t>cache </a:t>
            </a:r>
            <a:r>
              <a:rPr lang="zh-CN" altLang="en-US" dirty="0"/>
              <a:t>的几百万倍）</a:t>
            </a:r>
            <a:endParaRPr lang="en-US" altLang="zh-CN" dirty="0"/>
          </a:p>
          <a:p>
            <a:r>
              <a:rPr lang="zh-CN" altLang="en-US" dirty="0"/>
              <a:t>一些常见的数据结构在外存存储上未必占优（红黑树）</a:t>
            </a:r>
            <a:endParaRPr lang="en-US" altLang="zh-CN" dirty="0"/>
          </a:p>
          <a:p>
            <a:r>
              <a:rPr lang="zh-CN" altLang="en-US" dirty="0"/>
              <a:t>我们的核心目的是减少对外存的读写次数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b="1" dirty="0"/>
              <a:t>分块！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02820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块状链表（</a:t>
            </a:r>
            <a:r>
              <a:rPr kumimoji="1" lang="en-US" altLang="zh-CN" dirty="0"/>
              <a:t>Unrolled Linked List</a:t>
            </a:r>
            <a:r>
              <a:rPr kumimoji="1" lang="zh-CN" altLang="en-US" dirty="0"/>
              <a:t>）</a:t>
            </a:r>
            <a:endParaRPr kumimoji="1" lang="zh-CN" altLang="en-US" sz="2000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0AFC-079A-4BCC-8CCE-2AFB7CBE7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835" y="1398873"/>
            <a:ext cx="3051418" cy="5006281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其接口与 </a:t>
            </a:r>
            <a:r>
              <a:rPr lang="en-US" altLang="zh-CN" dirty="0">
                <a:latin typeface="Consolas" panose="020B0609020204030204" pitchFamily="49" charset="0"/>
              </a:rPr>
              <a:t>map </a:t>
            </a:r>
            <a:r>
              <a:rPr lang="zh-CN" altLang="en-US" dirty="0">
                <a:latin typeface="Consolas" panose="020B0609020204030204" pitchFamily="49" charset="0"/>
              </a:rPr>
              <a:t>类似，即插入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zh-CN" altLang="en-US" dirty="0">
                <a:latin typeface="Consolas" panose="020B0609020204030204" pitchFamily="49" charset="0"/>
              </a:rPr>
              <a:t>删除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zh-CN" altLang="en-US" dirty="0">
                <a:latin typeface="Consolas" panose="020B0609020204030204" pitchFamily="49" charset="0"/>
              </a:rPr>
              <a:t>修改，其中的数据也是有序排列的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数组和链表的结合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即链表的每个节点内部都是一个有序的数组。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29CF99-199C-D8F0-5976-25832614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449" y="1375972"/>
            <a:ext cx="5267548" cy="3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7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效率分析</a:t>
            </a:r>
            <a:endParaRPr kumimoji="1" lang="zh-CN" altLang="en-US" sz="2000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0AFC-079A-4BCC-8CCE-2AFB7CBE7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443" y="1395663"/>
            <a:ext cx="8137922" cy="279580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对于插入，我们可以从前向后遍历，直到将插入的数据落在某个块的区间内（或者该元素是最大的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zh-CN" altLang="en-US" dirty="0">
                <a:latin typeface="Consolas" panose="020B0609020204030204" pitchFamily="49" charset="0"/>
              </a:rPr>
              <a:t>最小的）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同时，在块内，我们要将其“暴力地”插入数组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对于删除，我们同样进行类似的操作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对于查找，在找到可能出现的块之后，我们可以进行二分查找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复杂度为 </a:t>
            </a:r>
            <a:r>
              <a:rPr lang="en-US" altLang="zh-CN" b="1" dirty="0">
                <a:latin typeface="Consolas" panose="020B0609020204030204" pitchFamily="49" charset="0"/>
              </a:rPr>
              <a:t>O(sqrt(N))</a:t>
            </a:r>
          </a:p>
        </p:txBody>
      </p:sp>
    </p:spTree>
    <p:extLst>
      <p:ext uri="{BB962C8B-B14F-4D97-AF65-F5344CB8AC3E}">
        <p14:creationId xmlns:p14="http://schemas.microsoft.com/office/powerpoint/2010/main" val="23909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2BCFE8-61CF-AA32-104E-5B50687C8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443" y="1938725"/>
            <a:ext cx="8137922" cy="2549053"/>
          </a:xfrm>
        </p:spPr>
        <p:txBody>
          <a:bodyPr>
            <a:normAutofit/>
          </a:bodyPr>
          <a:lstStyle/>
          <a:p>
            <a:r>
              <a:rPr lang="zh-CN" altLang="en-US" dirty="0"/>
              <a:t>我们需要规定每个块中数据的上限</a:t>
            </a:r>
            <a:endParaRPr lang="en-US" altLang="zh-CN" dirty="0"/>
          </a:p>
          <a:p>
            <a:r>
              <a:rPr lang="zh-CN" altLang="en-US" dirty="0"/>
              <a:t>否则，可能会出现这样的情况：</a:t>
            </a:r>
            <a:endParaRPr lang="en-US" altLang="zh-CN" dirty="0"/>
          </a:p>
          <a:p>
            <a:r>
              <a:rPr lang="zh-CN" altLang="en-US" dirty="0"/>
              <a:t>右图五个块的数据量：</a:t>
            </a:r>
            <a:r>
              <a:rPr lang="en-US" altLang="zh-CN" dirty="0"/>
              <a:t>2,2,100,2,2</a:t>
            </a:r>
          </a:p>
          <a:p>
            <a:r>
              <a:rPr lang="zh-CN" altLang="en-US" dirty="0"/>
              <a:t>可以想见，如果不规定上限，插入</a:t>
            </a:r>
            <a:r>
              <a:rPr lang="en-US" altLang="zh-CN" dirty="0"/>
              <a:t>/</a:t>
            </a:r>
            <a:r>
              <a:rPr lang="zh-CN" altLang="en-US" dirty="0"/>
              <a:t>删除的开销可以非常大</a:t>
            </a:r>
            <a:endParaRPr lang="en-US" altLang="zh-CN" dirty="0"/>
          </a:p>
          <a:p>
            <a:r>
              <a:rPr lang="zh-CN" altLang="en-US" dirty="0"/>
              <a:t>记块内数据量上限为 </a:t>
            </a:r>
            <a:r>
              <a:rPr lang="en-US" altLang="zh-CN" dirty="0">
                <a:latin typeface="Consolas" panose="020B0609020204030204" pitchFamily="49" charset="0"/>
              </a:rPr>
              <a:t>N</a:t>
            </a:r>
            <a:r>
              <a:rPr lang="zh-CN" altLang="en-US" dirty="0">
                <a:latin typeface="Consolas" panose="020B0609020204030204" pitchFamily="49" charset="0"/>
              </a:rPr>
              <a:t>，我们在数据</a:t>
            </a:r>
            <a:r>
              <a:rPr lang="en-US" altLang="zh-CN" dirty="0">
                <a:latin typeface="Consolas" panose="020B0609020204030204" pitchFamily="49" charset="0"/>
              </a:rPr>
              <a:t> &gt;= N </a:t>
            </a:r>
            <a:r>
              <a:rPr lang="zh-CN" altLang="en-US" dirty="0">
                <a:latin typeface="Consolas" panose="020B0609020204030204" pitchFamily="49" charset="0"/>
              </a:rPr>
              <a:t>时候进行 </a:t>
            </a:r>
            <a:r>
              <a:rPr lang="zh-CN" altLang="en-US" b="1" dirty="0">
                <a:latin typeface="Consolas" panose="020B0609020204030204" pitchFamily="49" charset="0"/>
              </a:rPr>
              <a:t>裂块</a:t>
            </a:r>
            <a:endParaRPr lang="en-US" altLang="zh-CN" b="1" dirty="0">
              <a:latin typeface="Consolas" panose="020B0609020204030204" pitchFamily="49" charset="0"/>
            </a:endParaRPr>
          </a:p>
          <a:p>
            <a:endParaRPr lang="en-US" altLang="zh-CN" b="1" dirty="0">
              <a:latin typeface="Consolas" panose="020B0609020204030204" pitchFamily="49" charset="0"/>
            </a:endParaRPr>
          </a:p>
          <a:p>
            <a:endParaRPr lang="zh-CN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4BC3CF-9E42-701C-6339-08107B94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数据维护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EFCB3-C6F6-8153-FA07-4A50FB0C68F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6416948-3D19-358E-6C46-D71C7D72E9B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02443" y="4204552"/>
            <a:ext cx="6813971" cy="2200602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214C5A6-D550-C171-C753-5C8164A4A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64" y="895068"/>
            <a:ext cx="3855069" cy="220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44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2BCFE8-61CF-AA32-104E-5B50687C8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443" y="1938725"/>
            <a:ext cx="8137922" cy="2549053"/>
          </a:xfrm>
        </p:spPr>
        <p:txBody>
          <a:bodyPr>
            <a:normAutofit/>
          </a:bodyPr>
          <a:lstStyle/>
          <a:p>
            <a:r>
              <a:rPr lang="zh-CN" altLang="en-US" dirty="0"/>
              <a:t>类似地，需要规定块中数据下限</a:t>
            </a:r>
            <a:endParaRPr lang="en-US" altLang="zh-CN" dirty="0"/>
          </a:p>
          <a:p>
            <a:r>
              <a:rPr lang="zh-CN" altLang="en-US" dirty="0"/>
              <a:t>否则，可能会出现这样的情况：</a:t>
            </a:r>
            <a:endParaRPr lang="en-US" altLang="zh-CN" dirty="0"/>
          </a:p>
          <a:p>
            <a:r>
              <a:rPr lang="zh-CN" altLang="en-US" dirty="0"/>
              <a:t>右图五个块的数据量：</a:t>
            </a:r>
            <a:r>
              <a:rPr lang="en-US" altLang="zh-CN" dirty="0"/>
              <a:t>0,0,100,0,0</a:t>
            </a:r>
          </a:p>
          <a:p>
            <a:r>
              <a:rPr lang="zh-CN" altLang="en-US" dirty="0"/>
              <a:t>可以想见，如果不规定下限，</a:t>
            </a:r>
            <a:r>
              <a:rPr lang="zh-CN" altLang="en-US" b="1" dirty="0"/>
              <a:t>可能会出现很多空块</a:t>
            </a:r>
            <a:r>
              <a:rPr lang="zh-CN" altLang="en-US" dirty="0"/>
              <a:t>，极大影响效率</a:t>
            </a:r>
            <a:endParaRPr lang="en-US" altLang="zh-CN" dirty="0"/>
          </a:p>
          <a:p>
            <a:r>
              <a:rPr lang="zh-CN" altLang="en-US" dirty="0"/>
              <a:t>记块内数据量上限为 </a:t>
            </a:r>
            <a:r>
              <a:rPr lang="en-US" altLang="zh-CN" dirty="0">
                <a:latin typeface="Consolas" panose="020B0609020204030204" pitchFamily="49" charset="0"/>
              </a:rPr>
              <a:t>N</a:t>
            </a:r>
            <a:r>
              <a:rPr lang="zh-CN" altLang="en-US" dirty="0">
                <a:latin typeface="Consolas" panose="020B0609020204030204" pitchFamily="49" charset="0"/>
              </a:rPr>
              <a:t>，我们可以在数据</a:t>
            </a:r>
            <a:r>
              <a:rPr lang="en-US" altLang="zh-CN" dirty="0">
                <a:latin typeface="Consolas" panose="020B0609020204030204" pitchFamily="49" charset="0"/>
              </a:rPr>
              <a:t> &lt; N/2 </a:t>
            </a:r>
            <a:r>
              <a:rPr lang="zh-CN" altLang="en-US" dirty="0">
                <a:latin typeface="Consolas" panose="020B0609020204030204" pitchFamily="49" charset="0"/>
              </a:rPr>
              <a:t>的时候进行 </a:t>
            </a:r>
            <a:r>
              <a:rPr lang="zh-CN" altLang="en-US" b="1" dirty="0">
                <a:latin typeface="Consolas" panose="020B0609020204030204" pitchFamily="49" charset="0"/>
              </a:rPr>
              <a:t>并块</a:t>
            </a:r>
            <a:endParaRPr lang="en-US" altLang="zh-CN" b="1" dirty="0">
              <a:latin typeface="Consolas" panose="020B0609020204030204" pitchFamily="49" charset="0"/>
            </a:endParaRPr>
          </a:p>
          <a:p>
            <a:endParaRPr lang="en-US" altLang="zh-CN" b="1" dirty="0">
              <a:latin typeface="Consolas" panose="020B0609020204030204" pitchFamily="49" charset="0"/>
            </a:endParaRPr>
          </a:p>
          <a:p>
            <a:endParaRPr lang="zh-CN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4BC3CF-9E42-701C-6339-08107B94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数据维护 </a:t>
            </a:r>
            <a:r>
              <a:rPr lang="en-US" altLang="zh-CN" dirty="0"/>
              <a:t>(cont’d)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EFCB3-C6F6-8153-FA07-4A50FB0C68F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zh-CN" altLang="en-US" dirty="0"/>
              <a:t>删除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14C5A6-D550-C171-C753-5C8164A4A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64" y="895068"/>
            <a:ext cx="3855069" cy="220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C5FA1091-2CC2-F469-A48E-B945975A591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555726" y="4190204"/>
            <a:ext cx="6759779" cy="2644859"/>
          </a:xfrm>
        </p:spPr>
      </p:pic>
    </p:spTree>
    <p:extLst>
      <p:ext uri="{BB962C8B-B14F-4D97-AF65-F5344CB8AC3E}">
        <p14:creationId xmlns:p14="http://schemas.microsoft.com/office/powerpoint/2010/main" val="3002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A7E1C74-A735-1769-49B9-B6237FCC3D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835" y="1460456"/>
            <a:ext cx="8137922" cy="196854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裂出的新块放在哪里？</a:t>
            </a:r>
            <a:endParaRPr lang="en-US" altLang="zh-CN" sz="2400" dirty="0"/>
          </a:p>
          <a:p>
            <a:r>
              <a:rPr lang="zh-CN" altLang="en-US" sz="2400" dirty="0"/>
              <a:t>和前面 </a:t>
            </a:r>
            <a:r>
              <a:rPr lang="en-US" altLang="zh-CN" sz="2400" dirty="0"/>
              <a:t>or </a:t>
            </a:r>
            <a:r>
              <a:rPr lang="zh-CN" altLang="en-US" sz="2400" dirty="0"/>
              <a:t>后面并块？</a:t>
            </a:r>
            <a:endParaRPr lang="en-US" altLang="zh-CN" sz="2400" dirty="0"/>
          </a:p>
          <a:p>
            <a:r>
              <a:rPr lang="zh-CN" altLang="en-US" sz="2400" dirty="0"/>
              <a:t>空间回收？</a:t>
            </a:r>
            <a:endParaRPr lang="en-US" altLang="zh-CN" sz="2400" dirty="0"/>
          </a:p>
          <a:p>
            <a:r>
              <a:rPr lang="zh-CN" altLang="en-US" sz="2400" dirty="0"/>
              <a:t>更多并块裂块策略？不一定是 </a:t>
            </a:r>
            <a:r>
              <a:rPr lang="en-US" altLang="zh-CN" sz="2400" dirty="0">
                <a:latin typeface="Consolas" panose="020B0609020204030204" pitchFamily="49" charset="0"/>
              </a:rPr>
              <a:t>N/2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4C9EE09-AFFC-1590-58A0-AA834EE0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并块</a:t>
            </a:r>
            <a:r>
              <a:rPr lang="en-US" altLang="zh-CN" dirty="0"/>
              <a:t>/</a:t>
            </a:r>
            <a:r>
              <a:rPr lang="zh-CN" altLang="en-US" dirty="0"/>
              <a:t>裂块 </a:t>
            </a:r>
            <a:r>
              <a:rPr lang="en-US" altLang="zh-CN" dirty="0"/>
              <a:t>(cont’d)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B774B07-0EC3-912A-7CA0-3F5EA5AD2D3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06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3AA81AF-A1E8-DE18-2DDE-FFEE1A45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更多外存数据结构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A611D4-C7C6-3929-8560-EA557029704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pic>
        <p:nvPicPr>
          <p:cNvPr id="2050" name="Picture 2" descr="disk-ds">
            <a:extLst>
              <a:ext uri="{FF2B5EF4-FFF2-40B4-BE49-F238E27FC236}">
                <a16:creationId xmlns:a16="http://schemas.microsoft.com/office/drawing/2014/main" id="{420BE261-3168-C30C-B204-9BBD2B7A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793" y="1047220"/>
            <a:ext cx="5120640" cy="27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1">
            <a:extLst>
              <a:ext uri="{FF2B5EF4-FFF2-40B4-BE49-F238E27FC236}">
                <a16:creationId xmlns:a16="http://schemas.microsoft.com/office/drawing/2014/main" id="{47BB7286-F118-DDC8-1630-56CF95723F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835" y="1460456"/>
            <a:ext cx="8137922" cy="478000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B</a:t>
            </a:r>
            <a:r>
              <a:rPr lang="zh-CN" altLang="en-US" sz="2400" dirty="0">
                <a:latin typeface="Consolas" panose="020B0609020204030204" pitchFamily="49" charset="0"/>
              </a:rPr>
              <a:t>树？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B+</a:t>
            </a:r>
            <a:r>
              <a:rPr lang="zh-CN" altLang="en-US" sz="2400" dirty="0">
                <a:latin typeface="Consolas" panose="020B0609020204030204" pitchFamily="49" charset="0"/>
              </a:rPr>
              <a:t>树？</a:t>
            </a:r>
            <a:endParaRPr lang="en-US" altLang="zh-CN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strike="sngStrik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strike="sngStrik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strike="sngStrik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strike="sngStrik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strike="sngStrike" dirty="0">
              <a:latin typeface="Consolas" panose="020B0609020204030204" pitchFamily="49" charset="0"/>
            </a:endParaRPr>
          </a:p>
          <a:p>
            <a:r>
              <a:rPr lang="zh-CN" altLang="en-US" sz="2400" strike="sngStrike" dirty="0">
                <a:latin typeface="Consolas" panose="020B0609020204030204" pitchFamily="49" charset="0"/>
              </a:rPr>
              <a:t>敬请期待</a:t>
            </a:r>
            <a:r>
              <a:rPr lang="en-US" altLang="zh-CN" sz="2400" strike="sngStrike" dirty="0">
                <a:latin typeface="Consolas" panose="020B0609020204030204" pitchFamily="49" charset="0"/>
              </a:rPr>
              <a:t>《</a:t>
            </a:r>
            <a:r>
              <a:rPr lang="zh-CN" altLang="en-US" sz="2400" strike="sngStrike" dirty="0">
                <a:latin typeface="Consolas" panose="020B0609020204030204" pitchFamily="49" charset="0"/>
              </a:rPr>
              <a:t>数据结构</a:t>
            </a:r>
            <a:r>
              <a:rPr lang="en-US" altLang="zh-CN" sz="2400" strike="sngStrike" dirty="0">
                <a:latin typeface="Consolas" panose="020B0609020204030204" pitchFamily="49" charset="0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60018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85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F6BA0-F7F9-D042-8716-5890EEB3A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项目介绍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18CE3A-AAD9-1242-AEED-D127519C8A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17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书店管理系统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69F57FC-CB0A-4D4B-8E30-B7CEDAE27A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983" y="857525"/>
            <a:ext cx="8325383" cy="34482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一个书店管理系统一般包括什么呢？</a:t>
            </a:r>
            <a:endParaRPr lang="en-US" altLang="zh-CN" sz="2400" dirty="0"/>
          </a:p>
          <a:p>
            <a:pPr lvl="1"/>
            <a:r>
              <a:rPr lang="zh-CN" altLang="en-US" sz="2400" dirty="0"/>
              <a:t>书店经理查看账目</a:t>
            </a:r>
            <a:endParaRPr lang="en-US" altLang="zh-CN" sz="2400" dirty="0"/>
          </a:p>
          <a:p>
            <a:pPr lvl="1"/>
            <a:r>
              <a:rPr lang="zh-CN" altLang="en-US" sz="2400" dirty="0"/>
              <a:t>书店经理维护员工信息</a:t>
            </a:r>
            <a:endParaRPr lang="en-US" altLang="zh-CN" sz="2400" dirty="0"/>
          </a:p>
          <a:p>
            <a:pPr lvl="1"/>
            <a:r>
              <a:rPr lang="zh-CN" altLang="en-US" sz="2400" dirty="0"/>
              <a:t>员工进行库存管理</a:t>
            </a:r>
            <a:endParaRPr lang="en-US" altLang="zh-CN" sz="2400" dirty="0"/>
          </a:p>
          <a:p>
            <a:pPr lvl="1"/>
            <a:r>
              <a:rPr lang="zh-CN" altLang="en-US" sz="2400" dirty="0"/>
              <a:t>用户进行书籍购买</a:t>
            </a:r>
            <a:endParaRPr lang="en-US" altLang="zh-CN" sz="2400" dirty="0"/>
          </a:p>
          <a:p>
            <a:r>
              <a:rPr lang="zh-CN" altLang="en-US" sz="2400" dirty="0"/>
              <a:t>为了简化该行为，我们采用</a:t>
            </a:r>
            <a:r>
              <a:rPr lang="zh-CN" altLang="en-US" sz="2400" b="1" dirty="0"/>
              <a:t>命令行操作</a:t>
            </a:r>
            <a:r>
              <a:rPr lang="zh-CN" altLang="en-US" sz="2400" dirty="0"/>
              <a:t>进行信息交互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4753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项目特点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0AFC-079A-4BCC-8CCE-2AFB7CBE7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039" y="1474128"/>
            <a:ext cx="8137922" cy="3723513"/>
          </a:xfrm>
        </p:spPr>
        <p:txBody>
          <a:bodyPr>
            <a:normAutofit/>
          </a:bodyPr>
          <a:lstStyle/>
          <a:p>
            <a:r>
              <a:rPr lang="zh-CN" altLang="en-US" dirty="0"/>
              <a:t>它是一个</a:t>
            </a:r>
            <a:r>
              <a:rPr lang="zh-CN" altLang="en-US" b="1" dirty="0"/>
              <a:t>多文件</a:t>
            </a:r>
            <a:r>
              <a:rPr lang="zh-CN" altLang="en-US" dirty="0"/>
              <a:t>的，</a:t>
            </a:r>
            <a:r>
              <a:rPr lang="zh-CN" altLang="en-US" b="1" dirty="0"/>
              <a:t>完整</a:t>
            </a:r>
            <a:r>
              <a:rPr lang="zh-CN" altLang="en-US" dirty="0"/>
              <a:t>的工程项目</a:t>
            </a:r>
            <a:endParaRPr lang="en-US" altLang="zh-CN" dirty="0"/>
          </a:p>
          <a:p>
            <a:r>
              <a:rPr lang="zh-CN" altLang="en-US" dirty="0"/>
              <a:t>你应当进行代码版本管理（例如使用 </a:t>
            </a:r>
            <a:r>
              <a:rPr lang="en-US" altLang="zh-CN" dirty="0" err="1"/>
              <a:t>Github</a:t>
            </a:r>
            <a:r>
              <a:rPr lang="zh-CN" altLang="en-US" dirty="0"/>
              <a:t>），维持代码规范</a:t>
            </a:r>
            <a:endParaRPr lang="en-US" altLang="zh-CN" dirty="0"/>
          </a:p>
          <a:p>
            <a:r>
              <a:rPr lang="zh-CN" altLang="en-US" b="1" dirty="0"/>
              <a:t>算法</a:t>
            </a:r>
            <a:r>
              <a:rPr lang="zh-CN" altLang="en-US" dirty="0"/>
              <a:t>（块状链表）和</a:t>
            </a:r>
            <a:r>
              <a:rPr lang="zh-CN" altLang="en-US" b="1" dirty="0"/>
              <a:t>工程</a:t>
            </a:r>
            <a:r>
              <a:rPr lang="zh-CN" altLang="en-US" dirty="0"/>
              <a:t>（后端编写）相结合</a:t>
            </a:r>
            <a:endParaRPr lang="en-US" altLang="zh-CN" dirty="0"/>
          </a:p>
          <a:p>
            <a:r>
              <a:rPr lang="zh-CN" altLang="en-US" dirty="0"/>
              <a:t>它有丰富的</a:t>
            </a:r>
            <a:r>
              <a:rPr lang="zh-CN" altLang="en-US" b="1" dirty="0"/>
              <a:t>自由度</a:t>
            </a:r>
            <a:r>
              <a:rPr lang="zh-CN" altLang="en-US" dirty="0"/>
              <a:t>，可以个性化地实现更多功能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它的预期代码量超过 </a:t>
            </a:r>
            <a:r>
              <a:rPr lang="en-US" altLang="zh-CN" dirty="0"/>
              <a:t>1000 </a:t>
            </a:r>
            <a:r>
              <a:rPr lang="zh-CN" altLang="en-US" dirty="0"/>
              <a:t>行</a:t>
            </a:r>
            <a:endParaRPr lang="en-US" altLang="zh-CN" dirty="0"/>
          </a:p>
          <a:p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4DDB09-168B-0BC0-26A5-05D1D0A1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39" y="4192763"/>
            <a:ext cx="7438039" cy="266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913BAFE-84BA-00B4-E098-964434EB94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835" y="1252925"/>
            <a:ext cx="8137922" cy="4606453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除去测试正确性和代码规范，本次大作业提出了一些</a:t>
            </a:r>
            <a:r>
              <a:rPr lang="zh-CN" altLang="en-US" sz="2200" b="1" dirty="0"/>
              <a:t>额外要求</a:t>
            </a:r>
            <a:r>
              <a:rPr lang="zh-CN" altLang="en-US" sz="2200" dirty="0"/>
              <a:t>：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开发文档：功能概述、主题逻辑、接口说明、算法说明</a:t>
            </a:r>
            <a:r>
              <a:rPr lang="en-US" altLang="zh-CN" sz="2200" dirty="0"/>
              <a:t>……</a:t>
            </a:r>
          </a:p>
          <a:p>
            <a:r>
              <a:rPr lang="zh-CN" altLang="en-US" sz="2200" dirty="0"/>
              <a:t>版本管理：你的代码应当进行版本管理，以清晰地表示你的工作的进展情况（具体见 </a:t>
            </a:r>
            <a:r>
              <a:rPr lang="zh-CN" altLang="en-US" sz="2200" dirty="0">
                <a:hlinkClick r:id="rId3"/>
              </a:rPr>
              <a:t>作业仓库</a:t>
            </a:r>
            <a:r>
              <a:rPr lang="zh-CN" altLang="en-US" sz="2200" dirty="0"/>
              <a:t> 要求）</a:t>
            </a:r>
            <a:endParaRPr lang="en-US" altLang="zh-CN" sz="2200" dirty="0"/>
          </a:p>
          <a:p>
            <a:r>
              <a:rPr lang="zh-CN" altLang="en-US" sz="2200" dirty="0"/>
              <a:t>代码风格：书店管理系统的各个部分应当被分在不同的文件中；不同的功能也建议被封装为不同的接口，以增加可读性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6EBD88B-4466-CC90-16CB-20637EF9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新要求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F75B44-8540-219F-474C-B19A3F30F0C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4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832F83-DFD0-6CF8-D1BB-88BE367B3C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在书店管理系统中，所有的数据都被存储在外存中（评测时会反复开关你的程序以保证这一点）</a:t>
            </a:r>
            <a:endParaRPr lang="en-US" altLang="zh-CN" dirty="0"/>
          </a:p>
          <a:p>
            <a:r>
              <a:rPr lang="zh-CN" altLang="en-US" dirty="0"/>
              <a:t>应当思考，如何在二进制文件中存储数据，并维护相关信息</a:t>
            </a:r>
            <a:endParaRPr lang="en-US" altLang="zh-CN" dirty="0"/>
          </a:p>
          <a:p>
            <a:r>
              <a:rPr lang="zh-CN" altLang="en-US" dirty="0"/>
              <a:t>需要完成 </a:t>
            </a:r>
            <a:r>
              <a:rPr lang="en-US" altLang="zh-CN" dirty="0"/>
              <a:t>ACM OJ P1336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E8A7B74-AAE3-4AA8-8FE4-2263F3B1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前置作业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6D7C95-9961-DBEE-D690-B6154A3B69E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56213" y="1304624"/>
            <a:ext cx="2070419" cy="435903"/>
          </a:xfrm>
        </p:spPr>
        <p:txBody>
          <a:bodyPr/>
          <a:lstStyle/>
          <a:p>
            <a:r>
              <a:rPr lang="zh-CN" altLang="en-US" dirty="0"/>
              <a:t>文件读写类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1CEEE8C-9916-C88D-A1A8-EE406761862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23C2EF3F-3B53-5B13-32F3-5FB8441DA3EC}"/>
              </a:ext>
            </a:extLst>
          </p:cNvPr>
          <p:cNvSpPr txBox="1">
            <a:spLocks/>
          </p:cNvSpPr>
          <p:nvPr/>
        </p:nvSpPr>
        <p:spPr>
          <a:xfrm>
            <a:off x="456212" y="3772544"/>
            <a:ext cx="2070419" cy="435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9144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3716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8288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22860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块状链表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1A18ABA-3F16-7D18-17DC-626BEE2689A8}"/>
              </a:ext>
            </a:extLst>
          </p:cNvPr>
          <p:cNvSpPr txBox="1">
            <a:spLocks/>
          </p:cNvSpPr>
          <p:nvPr/>
        </p:nvSpPr>
        <p:spPr>
          <a:xfrm>
            <a:off x="456212" y="4458304"/>
            <a:ext cx="8137922" cy="1968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4400" indent="-284400" algn="l" defTabSz="685766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1pPr>
            <a:lvl2pPr marL="687600" indent="-230400" algn="l" defTabSz="685766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2pPr>
            <a:lvl3pPr marL="1144800" indent="-230400" algn="l" defTabSz="685766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很难将一个 </a:t>
            </a:r>
            <a:r>
              <a:rPr lang="en-US" altLang="zh-CN" dirty="0"/>
              <a:t>map/set </a:t>
            </a:r>
            <a:r>
              <a:rPr lang="zh-CN" altLang="en-US" dirty="0"/>
              <a:t>存储在外存中，这样的效率也绝非最高</a:t>
            </a:r>
            <a:endParaRPr lang="en-US" altLang="zh-CN" dirty="0"/>
          </a:p>
          <a:p>
            <a:r>
              <a:rPr lang="zh-CN" altLang="en-US" dirty="0"/>
              <a:t>在外存中，你可以使用块状链表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065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1C336-B988-354C-A1EA-E6C09F215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9916" y="3023429"/>
            <a:ext cx="4627179" cy="1220215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文档编写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2EB46D-5C05-9449-9D1D-17222428D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919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767E19-3EF1-1540-AE0C-3031C7D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提供的文档</a:t>
            </a:r>
            <a:endParaRPr kumimoji="1" lang="zh-CN" altLang="en-US" sz="2000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F2E000-FB98-824C-AEB0-116A228A80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0AFC-079A-4BCC-8CCE-2AFB7CBE7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443" y="1503947"/>
            <a:ext cx="8137922" cy="2403323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12</a:t>
            </a:r>
            <a:r>
              <a:rPr lang="zh-CN" altLang="en-US" sz="2400" dirty="0"/>
              <a:t>周：要求文档</a:t>
            </a:r>
            <a:endParaRPr lang="en-US" altLang="zh-CN" sz="2400" dirty="0"/>
          </a:p>
          <a:p>
            <a:pPr lvl="1"/>
            <a:r>
              <a:rPr lang="zh-CN" altLang="en-US" sz="2400" dirty="0"/>
              <a:t>给出宽泛的业务需求</a:t>
            </a:r>
            <a:endParaRPr lang="en-US" altLang="zh-CN" sz="2400" dirty="0"/>
          </a:p>
          <a:p>
            <a:pPr lvl="1"/>
            <a:r>
              <a:rPr lang="zh-CN" altLang="en-US" sz="2400" dirty="0"/>
              <a:t>你需要根据此完成需求分析文档和总体设计文档</a:t>
            </a:r>
            <a:endParaRPr lang="en-US" altLang="zh-CN" sz="2400" dirty="0"/>
          </a:p>
          <a:p>
            <a:r>
              <a:rPr lang="en-US" altLang="zh-CN" sz="2400" dirty="0"/>
              <a:t>13</a:t>
            </a:r>
            <a:r>
              <a:rPr lang="zh-CN" altLang="en-US" sz="2400" dirty="0"/>
              <a:t>周：参考需求文档</a:t>
            </a:r>
            <a:endParaRPr lang="en-US" altLang="zh-CN" sz="2400" dirty="0"/>
          </a:p>
          <a:p>
            <a:pPr lvl="1"/>
            <a:r>
              <a:rPr lang="zh-CN" altLang="en-US" sz="2400" dirty="0"/>
              <a:t>给出指令格式和需要实现的功能列表</a:t>
            </a:r>
            <a:endParaRPr lang="en-US" altLang="zh-CN" sz="2400" dirty="0"/>
          </a:p>
          <a:p>
            <a:pPr lvl="1"/>
            <a:r>
              <a:rPr lang="zh-CN" altLang="en-US" sz="2400" dirty="0"/>
              <a:t>你需要根据此实现最终代码并通过测试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9444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主题5">
  <a:themeElements>
    <a:clrScheme name="伯禹配色v2">
      <a:dk1>
        <a:srgbClr val="000000"/>
      </a:dk1>
      <a:lt1>
        <a:srgbClr val="FFFFFF"/>
      </a:lt1>
      <a:dk2>
        <a:srgbClr val="57B9F2"/>
      </a:dk2>
      <a:lt2>
        <a:srgbClr val="E7E6E6"/>
      </a:lt2>
      <a:accent1>
        <a:srgbClr val="29AAF5"/>
      </a:accent1>
      <a:accent2>
        <a:srgbClr val="F05E50"/>
      </a:accent2>
      <a:accent3>
        <a:srgbClr val="29B29A"/>
      </a:accent3>
      <a:accent4>
        <a:srgbClr val="E74B7B"/>
      </a:accent4>
      <a:accent5>
        <a:srgbClr val="FF9200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 anchor="ctr">
        <a:normAutofit/>
      </a:bodyPr>
      <a:lstStyle>
        <a:defPPr marL="0" indent="0" algn="ctr">
          <a:buNone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.数据结构的实现.pptx" id="{F5D84F40-04DD-4FE8-BD4B-33361232A4BF}" vid="{CFCF272C-9CB9-465F-A1B1-C65D3566206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boyu</Template>
  <TotalTime>8346</TotalTime>
  <Words>1060</Words>
  <Application>Microsoft Office PowerPoint</Application>
  <PresentationFormat>全屏显示(4:3)</PresentationFormat>
  <Paragraphs>172</Paragraphs>
  <Slides>28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Alibaba PuHuiTi</vt:lpstr>
      <vt:lpstr>等线</vt:lpstr>
      <vt:lpstr>阿里巴巴普惠体 R</vt:lpstr>
      <vt:lpstr>Wingdings</vt:lpstr>
      <vt:lpstr>阿里巴巴普惠体 M</vt:lpstr>
      <vt:lpstr>阿里巴巴普惠体 B</vt:lpstr>
      <vt:lpstr>Consolas</vt:lpstr>
      <vt:lpstr>主题5</vt:lpstr>
      <vt:lpstr>PowerPoint 演示文稿</vt:lpstr>
      <vt:lpstr>PowerPoint 演示文稿</vt:lpstr>
      <vt:lpstr>项目介绍</vt:lpstr>
      <vt:lpstr>书店管理系统</vt:lpstr>
      <vt:lpstr>项目特点</vt:lpstr>
      <vt:lpstr>新要求</vt:lpstr>
      <vt:lpstr>前置作业</vt:lpstr>
      <vt:lpstr>文档编写 </vt:lpstr>
      <vt:lpstr>提供的文档</vt:lpstr>
      <vt:lpstr>需要完成的文档</vt:lpstr>
      <vt:lpstr>注意事项</vt:lpstr>
      <vt:lpstr>时间节点 通过合理的中期检查设置督促大家及时完成作业</vt:lpstr>
      <vt:lpstr>检查点</vt:lpstr>
      <vt:lpstr>总结</vt:lpstr>
      <vt:lpstr>评测方式</vt:lpstr>
      <vt:lpstr>分数组成</vt:lpstr>
      <vt:lpstr>关于 Bonus</vt:lpstr>
      <vt:lpstr>负责助教</vt:lpstr>
      <vt:lpstr>提问环节</vt:lpstr>
      <vt:lpstr>块状链表</vt:lpstr>
      <vt:lpstr>外存存储数据</vt:lpstr>
      <vt:lpstr>块状链表（Unrolled Linked List）</vt:lpstr>
      <vt:lpstr>效率分析</vt:lpstr>
      <vt:lpstr>数据维护</vt:lpstr>
      <vt:lpstr>数据维护 (cont’d)</vt:lpstr>
      <vt:lpstr>并块/裂块 (cont’d)</vt:lpstr>
      <vt:lpstr>更多外存数据结构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Anoxia Cxy</dc:creator>
  <cp:lastModifiedBy>兴阳 李</cp:lastModifiedBy>
  <cp:revision>129</cp:revision>
  <dcterms:created xsi:type="dcterms:W3CDTF">2021-04-18T04:41:11Z</dcterms:created>
  <dcterms:modified xsi:type="dcterms:W3CDTF">2023-11-27T11:05:30Z</dcterms:modified>
</cp:coreProperties>
</file>